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2" r:id="rId3"/>
    <p:sldId id="264" r:id="rId4"/>
    <p:sldId id="268" r:id="rId5"/>
    <p:sldId id="269" r:id="rId6"/>
    <p:sldId id="270" r:id="rId7"/>
    <p:sldId id="261" r:id="rId8"/>
    <p:sldId id="265" r:id="rId9"/>
    <p:sldId id="263" r:id="rId10"/>
    <p:sldId id="267" r:id="rId11"/>
    <p:sldId id="272" r:id="rId12"/>
    <p:sldId id="273" r:id="rId13"/>
    <p:sldId id="266" r:id="rId14"/>
    <p:sldId id="274" r:id="rId15"/>
    <p:sldId id="301" r:id="rId16"/>
    <p:sldId id="275" r:id="rId17"/>
    <p:sldId id="276" r:id="rId18"/>
    <p:sldId id="277" r:id="rId19"/>
    <p:sldId id="278" r:id="rId20"/>
    <p:sldId id="282" r:id="rId21"/>
    <p:sldId id="279" r:id="rId22"/>
    <p:sldId id="281" r:id="rId23"/>
    <p:sldId id="280" r:id="rId24"/>
    <p:sldId id="284" r:id="rId25"/>
    <p:sldId id="285" r:id="rId26"/>
    <p:sldId id="286" r:id="rId27"/>
    <p:sldId id="287" r:id="rId28"/>
    <p:sldId id="288" r:id="rId29"/>
    <p:sldId id="292" r:id="rId30"/>
    <p:sldId id="289" r:id="rId31"/>
    <p:sldId id="294" r:id="rId32"/>
    <p:sldId id="290" r:id="rId33"/>
    <p:sldId id="293" r:id="rId34"/>
    <p:sldId id="298" r:id="rId35"/>
    <p:sldId id="300" r:id="rId36"/>
    <p:sldId id="299" r:id="rId37"/>
    <p:sldId id="283" r:id="rId38"/>
    <p:sldId id="297" r:id="rId39"/>
    <p:sldId id="302" r:id="rId40"/>
    <p:sldId id="260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NanumGothic" panose="020D0604000000000000" pitchFamily="50" charset="-127"/>
      <p:regular r:id="rId48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D2Coding" panose="020B0609020101020101" pitchFamily="49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264"/>
            <p14:sldId id="268"/>
            <p14:sldId id="269"/>
            <p14:sldId id="270"/>
          </p14:sldIdLst>
        </p14:section>
        <p14:section name="Liskov Substitution Principle" id="{D1897651-69B2-4A3E-A9F1-B4D4435E8650}">
          <p14:sldIdLst>
            <p14:sldId id="261"/>
            <p14:sldId id="265"/>
            <p14:sldId id="263"/>
            <p14:sldId id="267"/>
            <p14:sldId id="272"/>
            <p14:sldId id="273"/>
            <p14:sldId id="266"/>
            <p14:sldId id="274"/>
            <p14:sldId id="301"/>
            <p14:sldId id="275"/>
            <p14:sldId id="276"/>
            <p14:sldId id="277"/>
            <p14:sldId id="278"/>
            <p14:sldId id="282"/>
            <p14:sldId id="279"/>
            <p14:sldId id="281"/>
            <p14:sldId id="280"/>
            <p14:sldId id="284"/>
            <p14:sldId id="285"/>
            <p14:sldId id="286"/>
            <p14:sldId id="287"/>
            <p14:sldId id="288"/>
            <p14:sldId id="292"/>
            <p14:sldId id="289"/>
            <p14:sldId id="294"/>
            <p14:sldId id="290"/>
            <p14:sldId id="293"/>
            <p14:sldId id="298"/>
            <p14:sldId id="300"/>
            <p14:sldId id="299"/>
            <p14:sldId id="283"/>
            <p14:sldId id="297"/>
            <p14:sldId id="302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69868" autoAdjust="0"/>
  </p:normalViewPr>
  <p:slideViewPr>
    <p:cSldViewPr snapToGrid="0">
      <p:cViewPr varScale="1">
        <p:scale>
          <a:sx n="58" d="100"/>
          <a:sy n="58" d="100"/>
        </p:scale>
        <p:origin x="1356" y="1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3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예비</a:t>
            </a:r>
            <a:r>
              <a:rPr lang="en-US" altLang="ko-KR" dirty="0"/>
              <a:t>)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직접 작성하는 프로그래머들에게는 친숙한 것들이죠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Class</a:t>
            </a:r>
            <a:r>
              <a:rPr lang="en-US" altLang="ko-KR" baseline="0" dirty="0"/>
              <a:t> Hierarchy</a:t>
            </a:r>
            <a:r>
              <a:rPr lang="ko-KR" altLang="en-US" baseline="0" dirty="0"/>
              <a:t>가 커지고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코드가 방대해지면 </a:t>
            </a:r>
            <a:endParaRPr lang="en-US" altLang="ko-KR" baseline="0" dirty="0"/>
          </a:p>
          <a:p>
            <a:r>
              <a:rPr lang="ko-KR" altLang="en-US" baseline="0" dirty="0"/>
              <a:t>골치 아프게 만드는 요소가 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리스코프는 이 </a:t>
            </a:r>
            <a:r>
              <a:rPr lang="en-US" altLang="ko-KR" dirty="0"/>
              <a:t>3</a:t>
            </a:r>
            <a:r>
              <a:rPr lang="ko-KR" altLang="en-US" dirty="0"/>
              <a:t>요소에 대해서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몇가지 규칙을 만들기로 한 것이죠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그 내용이란</a:t>
            </a:r>
            <a:r>
              <a:rPr lang="en-US" altLang="ko-KR" dirty="0"/>
              <a:t>, </a:t>
            </a:r>
            <a:r>
              <a:rPr lang="ko-KR" altLang="en-US" dirty="0"/>
              <a:t>계약 </a:t>
            </a:r>
            <a:r>
              <a:rPr lang="en-US" altLang="ko-KR" dirty="0"/>
              <a:t>+ </a:t>
            </a:r>
            <a:r>
              <a:rPr lang="ko-KR" altLang="en-US" dirty="0"/>
              <a:t>가변성에 대한 이야기입니다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7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</a:t>
            </a:r>
            <a:r>
              <a:rPr lang="en-US" altLang="ko-KR" dirty="0"/>
              <a:t>. </a:t>
            </a:r>
            <a:r>
              <a:rPr lang="ko-KR" altLang="en-US" dirty="0"/>
              <a:t>계약 규칙입니다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넌 자유의 몸이 아냐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</a:t>
            </a:r>
            <a:r>
              <a:rPr lang="ko-KR" altLang="en-US" baseline="0" dirty="0"/>
              <a:t> 규칙들은 이렇습니다</a:t>
            </a:r>
            <a:r>
              <a:rPr lang="en-US" altLang="ko-KR" baseline="0" dirty="0"/>
              <a:t>.</a:t>
            </a:r>
          </a:p>
          <a:p>
            <a:r>
              <a:rPr lang="en-US" baseline="0" dirty="0"/>
              <a:t>(</a:t>
            </a:r>
            <a:r>
              <a:rPr lang="ko-KR" altLang="en-US" baseline="0" dirty="0"/>
              <a:t>열거 읽기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이게 다 무슨 소리일까요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하나씩 살펴보겠습니다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사전</a:t>
            </a:r>
            <a:r>
              <a:rPr lang="en-US" altLang="ko-KR" dirty="0"/>
              <a:t>/</a:t>
            </a:r>
            <a:r>
              <a:rPr lang="ko-KR" altLang="en-US" dirty="0"/>
              <a:t>사후 조건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관련해서는 최근 멜팅팟에서 옥 찬호님께서 발표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내용을 한번 보시죠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내용 설명</a:t>
            </a:r>
            <a:r>
              <a:rPr lang="en-US" altLang="ko-KR" dirty="0"/>
              <a:t>) : Contract </a:t>
            </a:r>
            <a:r>
              <a:rPr lang="ko-KR" altLang="en-US" dirty="0"/>
              <a:t>페이지부터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-</a:t>
            </a:r>
            <a:r>
              <a:rPr lang="ko-KR" altLang="en-US" dirty="0"/>
              <a:t>후반부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사전</a:t>
            </a:r>
            <a:r>
              <a:rPr lang="en-US" altLang="ko-KR" dirty="0"/>
              <a:t>/</a:t>
            </a:r>
            <a:r>
              <a:rPr lang="ko-KR" altLang="en-US" dirty="0"/>
              <a:t>사후조건을 정의할까요</a:t>
            </a:r>
            <a:r>
              <a:rPr lang="en-US" altLang="ko-KR" dirty="0"/>
              <a:t>? </a:t>
            </a:r>
            <a:r>
              <a:rPr lang="ko-KR" altLang="en-US" dirty="0"/>
              <a:t>바로 앞서 언급한 </a:t>
            </a:r>
            <a:r>
              <a:rPr lang="en-US" altLang="ko-KR" dirty="0"/>
              <a:t>Context</a:t>
            </a:r>
            <a:r>
              <a:rPr lang="ko-KR" altLang="en-US" dirty="0"/>
              <a:t>때문입니다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즉 프로그래머는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호출된다는 것은</a:t>
            </a:r>
            <a:r>
              <a:rPr lang="en-US" altLang="ko-KR" dirty="0"/>
              <a:t>, </a:t>
            </a:r>
            <a:r>
              <a:rPr lang="ko-KR" altLang="en-US" dirty="0"/>
              <a:t>프로그래머가 어떤 의도를 가지고 있다는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 의도에는</a:t>
            </a:r>
            <a:r>
              <a:rPr lang="en-US" altLang="ko-KR" dirty="0"/>
              <a:t>, </a:t>
            </a:r>
            <a:r>
              <a:rPr lang="ko-KR" altLang="en-US" dirty="0"/>
              <a:t>함수를 실행하기 전</a:t>
            </a:r>
            <a:r>
              <a:rPr lang="en-US" altLang="ko-KR" dirty="0"/>
              <a:t>,</a:t>
            </a:r>
            <a:r>
              <a:rPr lang="ko-KR" altLang="en-US" dirty="0"/>
              <a:t>후에 대한 기대가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가령 윈도우 소켓 프로그램을 짜다가 이런 </a:t>
            </a:r>
            <a:r>
              <a:rPr lang="en-US" altLang="ko-KR" dirty="0"/>
              <a:t>Client Code</a:t>
            </a:r>
            <a:r>
              <a:rPr lang="ko-KR" altLang="en-US" dirty="0"/>
              <a:t>를 작성했다고 해보죠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주석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9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이번엔 불변조건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홍시</a:t>
            </a:r>
            <a:r>
              <a:rPr lang="en-US" altLang="ko-KR" dirty="0"/>
              <a:t>. </a:t>
            </a:r>
            <a:r>
              <a:rPr lang="ko-KR" altLang="en-US" dirty="0"/>
              <a:t>좋아하시나요</a:t>
            </a:r>
            <a:r>
              <a:rPr lang="en-US" altLang="ko-KR" dirty="0"/>
              <a:t>?</a:t>
            </a:r>
          </a:p>
          <a:p>
            <a:r>
              <a:rPr lang="en-US" dirty="0"/>
              <a:t>(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5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벡터를 만들어봤습니다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전에 홍시 이야기를 했는데요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이런 뜻이었습니다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Vector</a:t>
            </a:r>
            <a:r>
              <a:rPr lang="ko-KR" altLang="en-US" dirty="0"/>
              <a:t>의 </a:t>
            </a:r>
            <a:r>
              <a:rPr lang="en-US" altLang="ko-KR" dirty="0"/>
              <a:t>Interface</a:t>
            </a:r>
            <a:r>
              <a:rPr lang="ko-KR" altLang="en-US" dirty="0"/>
              <a:t>만을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구현입장에선 어찌되었건 정해진 </a:t>
            </a:r>
            <a:r>
              <a:rPr lang="en-US" altLang="ko-KR" dirty="0"/>
              <a:t>Interface</a:t>
            </a:r>
            <a:r>
              <a:rPr lang="ko-KR" altLang="en-US" dirty="0"/>
              <a:t>를 따라가야 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Client </a:t>
            </a:r>
            <a:r>
              <a:rPr lang="ko-KR" altLang="en-US" dirty="0"/>
              <a:t>입장에서는 구현타입이 바뀌어도 똑같이 동작해야 한다</a:t>
            </a:r>
            <a:r>
              <a:rPr lang="en-US" altLang="ko-KR" dirty="0"/>
              <a:t>! </a:t>
            </a:r>
            <a:r>
              <a:rPr lang="ko-KR" altLang="en-US" dirty="0"/>
              <a:t>라는 것이죠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84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계약규칙 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생각보다 구체적인 클라이언트 코드의 기대와 조건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</a:t>
            </a:r>
            <a:r>
              <a:rPr lang="en-US" altLang="ko-KR" dirty="0"/>
              <a:t>. </a:t>
            </a:r>
            <a:r>
              <a:rPr lang="ko-KR" altLang="en-US" dirty="0"/>
              <a:t>가변성 규칙입니다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규칙은 이렇습니다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말이 어렵군요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조금 풀어서 생각해봅시다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정중동</a:t>
            </a:r>
            <a:r>
              <a:rPr lang="en-US" altLang="ko-KR" dirty="0"/>
              <a:t>, </a:t>
            </a:r>
            <a:r>
              <a:rPr lang="ko-KR" altLang="en-US" dirty="0"/>
              <a:t>동중정</a:t>
            </a:r>
            <a:r>
              <a:rPr lang="en-US" altLang="ko-KR" dirty="0"/>
              <a:t>. </a:t>
            </a:r>
            <a:r>
              <a:rPr lang="ko-KR" altLang="en-US" dirty="0"/>
              <a:t>한번쯤 들어는 보셨을 </a:t>
            </a:r>
            <a:r>
              <a:rPr lang="ko-KR" altLang="en-US" baseline="0" dirty="0"/>
              <a:t>것이라 생각합니다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  <a:p>
            <a:r>
              <a:rPr lang="en-US" dirty="0"/>
              <a:t>Static(</a:t>
            </a:r>
            <a:r>
              <a:rPr lang="ko-KR" altLang="en-US" dirty="0"/>
              <a:t>정</a:t>
            </a:r>
            <a:r>
              <a:rPr lang="en-US" altLang="ko-KR" dirty="0"/>
              <a:t>)</a:t>
            </a:r>
            <a:r>
              <a:rPr lang="en-US" dirty="0"/>
              <a:t> : </a:t>
            </a:r>
            <a:r>
              <a:rPr lang="ko-KR" altLang="en-US" dirty="0"/>
              <a:t>객체지향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  </a:t>
            </a:r>
            <a:r>
              <a:rPr lang="ko-KR" altLang="en-US" baseline="0" dirty="0"/>
              <a:t>프로그래머가 미리 정의한 코드의 구조</a:t>
            </a:r>
            <a:endParaRPr lang="en-US" altLang="ko-KR" baseline="0" dirty="0"/>
          </a:p>
          <a:p>
            <a:r>
              <a:rPr lang="en-US" altLang="ko-KR" baseline="0" dirty="0"/>
              <a:t>Dynamic(</a:t>
            </a:r>
            <a:r>
              <a:rPr lang="ko-KR" altLang="en-US" baseline="0" dirty="0"/>
              <a:t>동</a:t>
            </a:r>
            <a:r>
              <a:rPr lang="en-US" altLang="ko-KR" baseline="0" dirty="0"/>
              <a:t>) : </a:t>
            </a:r>
            <a:r>
              <a:rPr lang="ko-KR" altLang="en-US" baseline="0" dirty="0"/>
              <a:t>템플릿</a:t>
            </a:r>
            <a:endParaRPr lang="en-US" altLang="ko-KR" baseline="0" dirty="0"/>
          </a:p>
          <a:p>
            <a:r>
              <a:rPr lang="en-US" altLang="ko-KR" baseline="0" dirty="0"/>
              <a:t>    </a:t>
            </a:r>
            <a:r>
              <a:rPr lang="ko-KR" altLang="en-US" baseline="0" dirty="0"/>
              <a:t>필요하면 코드를 만들어내는 방식</a:t>
            </a:r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48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템플릿</a:t>
            </a:r>
            <a:r>
              <a:rPr lang="ko-KR" altLang="en-US" baseline="0" dirty="0"/>
              <a:t> 이야기가 나왔는데요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필요하기 때문에 템플릿이 만들어졌을 겁니다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이유가 </a:t>
            </a:r>
            <a:r>
              <a:rPr lang="ko-KR" altLang="en-US" baseline="0" dirty="0" err="1"/>
              <a:t>뭘까요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객체지향 </a:t>
            </a:r>
            <a:r>
              <a:rPr lang="en-US" altLang="ko-KR" baseline="0" dirty="0"/>
              <a:t>= </a:t>
            </a:r>
            <a:r>
              <a:rPr lang="ko-KR" altLang="en-US" baseline="0" dirty="0"/>
              <a:t>구조와 연산의 결합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46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: </a:t>
            </a:r>
            <a:r>
              <a:rPr lang="ko-KR" altLang="en-US" dirty="0"/>
              <a:t>인터페이스라는 것을 통해서 이미 계약을 맺었기 때문에</a:t>
            </a:r>
            <a:endParaRPr lang="en-US" altLang="ko-KR" dirty="0"/>
          </a:p>
          <a:p>
            <a:r>
              <a:rPr lang="ko-KR" altLang="en-US" dirty="0"/>
              <a:t>내 맘대로 쓸 수가 없다</a:t>
            </a:r>
            <a:r>
              <a:rPr lang="en-US" altLang="ko-KR" dirty="0"/>
              <a:t>. (</a:t>
            </a:r>
            <a:r>
              <a:rPr lang="ko-KR" altLang="en-US" dirty="0"/>
              <a:t>구조적 제약 발생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초콜릿 공장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 논법에 의하면</a:t>
            </a:r>
            <a:r>
              <a:rPr lang="ko-KR" altLang="en-US" baseline="0" dirty="0"/>
              <a:t> 이론상으로 완벽한데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초콜릿 공장이면 초콜릿이 나와야 하지 않을까요</a:t>
            </a:r>
            <a:r>
              <a:rPr lang="en-US" altLang="ko-KR" baseline="0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4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다시보는 </a:t>
            </a:r>
            <a:r>
              <a:rPr lang="en-US" altLang="ko-KR" dirty="0"/>
              <a:t>3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SubType</a:t>
            </a:r>
            <a:r>
              <a:rPr lang="ko-KR" altLang="en-US" dirty="0"/>
              <a:t>을 신경쓰지 않고 있습니다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안보이게 만들기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우리는 초콜릿을 원하는데</a:t>
            </a:r>
            <a:r>
              <a:rPr lang="en-US" altLang="ko-KR" dirty="0"/>
              <a:t>, </a:t>
            </a:r>
            <a:r>
              <a:rPr lang="ko-KR" altLang="en-US" dirty="0"/>
              <a:t>제품을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그게 맞는 걸까요</a:t>
            </a:r>
            <a:r>
              <a:rPr lang="en-US" altLang="ko-K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ko-KR" altLang="en-US" dirty="0"/>
              <a:t>천천히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제 나름의 </a:t>
            </a:r>
            <a:r>
              <a:rPr lang="en-US" altLang="ko-KR" dirty="0"/>
              <a:t>Context,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함수에 대한 이해</a:t>
            </a:r>
            <a:endParaRPr lang="en-US" altLang="ko-KR" dirty="0"/>
          </a:p>
          <a:p>
            <a:r>
              <a:rPr lang="en-US" dirty="0"/>
              <a:t>&gt;&gt;</a:t>
            </a:r>
            <a:r>
              <a:rPr lang="en-US" baseline="0" dirty="0"/>
              <a:t> </a:t>
            </a:r>
            <a:r>
              <a:rPr lang="ko-KR" altLang="en-US" baseline="0" dirty="0"/>
              <a:t>선택적 추상화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템플릿 </a:t>
            </a:r>
            <a:r>
              <a:rPr lang="en-US" altLang="ko-KR" baseline="0" dirty="0"/>
              <a:t>+ </a:t>
            </a:r>
            <a:r>
              <a:rPr lang="ko-KR" altLang="en-US" baseline="0" dirty="0"/>
              <a:t>타입 추론에 뛰어난 컴파일러</a:t>
            </a:r>
            <a:endParaRPr lang="en-US" altLang="ko-KR" baseline="0" dirty="0"/>
          </a:p>
          <a:p>
            <a:r>
              <a:rPr lang="en-US" baseline="0" dirty="0"/>
              <a:t>C++ </a:t>
            </a:r>
            <a:r>
              <a:rPr lang="ko-KR" altLang="en-US" baseline="0" dirty="0"/>
              <a:t>세계의 특징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개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5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공변성과 반 공변성 개념은 여기서 출발합니다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우리 프로그래머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dirty="0"/>
              <a:t>Context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공장이라고 레퍼런스를</a:t>
            </a:r>
            <a:r>
              <a:rPr lang="ko-KR" altLang="en-US" baseline="0" dirty="0"/>
              <a:t> 사용했지만</a:t>
            </a:r>
            <a:r>
              <a:rPr lang="en-US" altLang="ko-KR" dirty="0"/>
              <a:t>, </a:t>
            </a:r>
            <a:r>
              <a:rPr lang="ko-KR" altLang="en-US" dirty="0"/>
              <a:t>그게 초콜릿 공장이라는 것을 압니다</a:t>
            </a:r>
            <a:endParaRPr lang="en-US" altLang="ko-KR" dirty="0"/>
          </a:p>
          <a:p>
            <a:r>
              <a:rPr lang="ko-KR" altLang="en-US" dirty="0"/>
              <a:t>제품이라고 포인터로 받았지만</a:t>
            </a:r>
            <a:r>
              <a:rPr lang="en-US" altLang="ko-KR" dirty="0"/>
              <a:t>, </a:t>
            </a:r>
            <a:r>
              <a:rPr lang="ko-KR" altLang="en-US" dirty="0"/>
              <a:t>그게 초콜릿이라는 것을 압니다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그러면 그 타입정보를 제공할 수 있지 않을까요</a:t>
            </a:r>
            <a:r>
              <a:rPr lang="en-US" altLang="ko-KR" dirty="0"/>
              <a:t>?</a:t>
            </a:r>
          </a:p>
          <a:p>
            <a:r>
              <a:rPr lang="ko-KR" altLang="en-US" b="1" dirty="0"/>
              <a:t>그런데</a:t>
            </a:r>
            <a:r>
              <a:rPr lang="en-US" altLang="ko-KR" b="1" dirty="0"/>
              <a:t>, </a:t>
            </a:r>
            <a:r>
              <a:rPr lang="ko-KR" altLang="en-US" b="1" dirty="0"/>
              <a:t>누구에게 전달해야 할까요</a:t>
            </a:r>
            <a:r>
              <a:rPr lang="en-US" altLang="ko-KR" b="1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4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함수 에게 전달하는 것이죠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ko-KR" altLang="en-US" dirty="0"/>
              <a:t>노멀한 함수의 시그니처는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정해진 인자를 넘겨 주고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그에 맞는 반환 값을</a:t>
            </a:r>
            <a:r>
              <a:rPr lang="ko-KR" altLang="en-US" baseline="0" dirty="0"/>
              <a:t> 받죠</a:t>
            </a:r>
            <a:r>
              <a:rPr lang="en-US" altLang="ko-KR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문제가 있을 경우 예외를 발생시킬 수도 있습니다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공변성은</a:t>
            </a:r>
            <a:r>
              <a:rPr lang="en-US" altLang="ko-KR" dirty="0"/>
              <a:t>, </a:t>
            </a:r>
            <a:r>
              <a:rPr lang="ko-KR" altLang="en-US" dirty="0"/>
              <a:t>이 중에서 반환 타입에 대한 정보를 전달한다는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이렇게 쓰고 싶은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</a:t>
            </a:r>
            <a:r>
              <a:rPr lang="en-US" altLang="ko-KR" dirty="0"/>
              <a:t>Object</a:t>
            </a:r>
            <a:r>
              <a:rPr lang="ko-KR" altLang="en-US" dirty="0"/>
              <a:t>를 만드는데</a:t>
            </a:r>
            <a:r>
              <a:rPr lang="en-US" altLang="ko-KR" dirty="0"/>
              <a:t>, Choco</a:t>
            </a:r>
            <a:r>
              <a:rPr lang="ko-KR" altLang="en-US" dirty="0"/>
              <a:t>로 만들어 달라</a:t>
            </a:r>
            <a:r>
              <a:rPr lang="en-US" altLang="ko-KR" dirty="0"/>
              <a:t>! </a:t>
            </a:r>
            <a:r>
              <a:rPr lang="ko-KR" altLang="en-US" dirty="0"/>
              <a:t>라고 말하는 것입니다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1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C++</a:t>
            </a:r>
            <a:r>
              <a:rPr lang="en-US" baseline="0" dirty="0"/>
              <a:t> Core Guideline </a:t>
            </a:r>
            <a:r>
              <a:rPr lang="ko-KR" altLang="en-US" baseline="0" dirty="0"/>
              <a:t>을 보면 어떨까요</a:t>
            </a:r>
            <a:r>
              <a:rPr lang="en-US" altLang="ko-KR" baseline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제가 참여한 </a:t>
            </a:r>
            <a:r>
              <a:rPr lang="en-US" altLang="ko-KR" baseline="0" dirty="0"/>
              <a:t>C</a:t>
            </a:r>
            <a:r>
              <a:rPr lang="ko-KR" altLang="en-US" baseline="0" dirty="0"/>
              <a:t>문서에는 지금 언급한 </a:t>
            </a:r>
            <a:r>
              <a:rPr lang="en-US" altLang="ko-KR" baseline="0" dirty="0"/>
              <a:t>Class Hierarchy</a:t>
            </a:r>
            <a:r>
              <a:rPr lang="ko-KR" altLang="en-US" baseline="0" dirty="0"/>
              <a:t>와 관련된 가이드라인이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개 정도 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라인수로치면</a:t>
            </a:r>
            <a:r>
              <a:rPr lang="en-US" altLang="ko-KR" baseline="0" dirty="0"/>
              <a:t>… 3700</a:t>
            </a:r>
            <a:r>
              <a:rPr lang="ko-KR" altLang="en-US" baseline="0" dirty="0"/>
              <a:t>줄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마크다운이라 오버헤드가 있다고 해도 상당히 많은 것이죠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43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쓰려면 어떤 코드가 필요할까요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이런 코드면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템플릿 인자로 반환타입을 넘겨주는 것이죠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4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공변성은</a:t>
            </a:r>
            <a:r>
              <a:rPr lang="en-US" altLang="ko-KR" dirty="0"/>
              <a:t>, </a:t>
            </a:r>
            <a:r>
              <a:rPr lang="ko-KR" altLang="en-US" dirty="0"/>
              <a:t>공변성과는 반대로</a:t>
            </a:r>
            <a:r>
              <a:rPr lang="en-US" altLang="ko-KR" dirty="0"/>
              <a:t>, </a:t>
            </a:r>
            <a:r>
              <a:rPr lang="ko-KR" altLang="en-US" dirty="0"/>
              <a:t>인자 타입에 대한 정보를 전달한다는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이렇게 쓰고 싶은 것이죠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ChocoFactory</a:t>
            </a:r>
            <a:r>
              <a:rPr lang="ko-KR" altLang="en-US" dirty="0"/>
              <a:t>에게 </a:t>
            </a:r>
            <a:r>
              <a:rPr lang="en-US" altLang="ko-KR" dirty="0"/>
              <a:t>make</a:t>
            </a:r>
            <a:r>
              <a:rPr lang="ko-KR" altLang="en-US" dirty="0"/>
              <a:t>를 호출할 때</a:t>
            </a:r>
            <a:r>
              <a:rPr lang="en-US" altLang="ko-KR" dirty="0"/>
              <a:t>, Milk</a:t>
            </a:r>
            <a:r>
              <a:rPr lang="ko-KR" altLang="en-US" dirty="0"/>
              <a:t>와 </a:t>
            </a:r>
            <a:r>
              <a:rPr lang="en-US" altLang="ko-KR" dirty="0"/>
              <a:t>Kakao </a:t>
            </a:r>
            <a:r>
              <a:rPr lang="ko-KR" altLang="en-US" dirty="0"/>
              <a:t>타입을 사용하라고 말하는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C++</a:t>
            </a:r>
            <a:r>
              <a:rPr lang="ko-KR" altLang="en-US" dirty="0"/>
              <a:t>는 컴파일러가</a:t>
            </a:r>
            <a:r>
              <a:rPr lang="ko-KR" altLang="en-US" baseline="0" dirty="0"/>
              <a:t> </a:t>
            </a:r>
            <a:r>
              <a:rPr lang="ko-KR" altLang="en-US" dirty="0"/>
              <a:t>똑똑하기 때문에</a:t>
            </a:r>
            <a:r>
              <a:rPr lang="en-US" altLang="ko-KR" dirty="0"/>
              <a:t>, </a:t>
            </a:r>
            <a:r>
              <a:rPr lang="ko-KR" altLang="en-US" dirty="0"/>
              <a:t>굳이 명시하지 않아도 타입 추론을 해냅니다</a:t>
            </a:r>
            <a:r>
              <a:rPr lang="en-US" altLang="ko-KR" dirty="0"/>
              <a:t>. </a:t>
            </a:r>
            <a:r>
              <a:rPr lang="ko-KR" altLang="en-US" dirty="0"/>
              <a:t>훌륭하죠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14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인자를 받기 위해 </a:t>
            </a:r>
            <a:r>
              <a:rPr lang="en-US" altLang="ko-KR" dirty="0"/>
              <a:t>Factory</a:t>
            </a:r>
            <a:r>
              <a:rPr lang="ko-KR" altLang="en-US" dirty="0"/>
              <a:t>쪽 코드는 이렇게 작성됩니다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62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가변성 규칙의 예외처리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바로 예시로 들어가죠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운영체제의 </a:t>
            </a:r>
            <a:r>
              <a:rPr lang="en-US" altLang="ko-KR" dirty="0"/>
              <a:t>System API</a:t>
            </a:r>
            <a:r>
              <a:rPr lang="ko-KR" altLang="en-US" dirty="0"/>
              <a:t>를 사용하여 파일에 접근할</a:t>
            </a:r>
            <a:r>
              <a:rPr lang="ko-KR" altLang="en-US" baseline="0" dirty="0"/>
              <a:t> 때는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이런 </a:t>
            </a:r>
            <a:r>
              <a:rPr lang="en-US" altLang="ko-KR" baseline="0" dirty="0"/>
              <a:t>Mode</a:t>
            </a:r>
            <a:r>
              <a:rPr lang="ko-KR" altLang="en-US" baseline="0" dirty="0"/>
              <a:t>를 주게 됩니다</a:t>
            </a:r>
            <a:r>
              <a:rPr lang="en-US" altLang="ko-KR" baseline="0" dirty="0"/>
              <a:t>. (RWX)</a:t>
            </a:r>
          </a:p>
          <a:p>
            <a:r>
              <a:rPr lang="ko-KR" altLang="en-US" baseline="0" dirty="0"/>
              <a:t>각 플랫폼마다 다른 </a:t>
            </a:r>
            <a:r>
              <a:rPr lang="en-US" altLang="ko-KR" baseline="0" dirty="0"/>
              <a:t>Mode</a:t>
            </a:r>
            <a:r>
              <a:rPr lang="ko-KR" altLang="en-US" baseline="0" dirty="0"/>
              <a:t> 생성을 좀 편하게 하려고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ModeAdder</a:t>
            </a:r>
            <a:r>
              <a:rPr lang="ko-KR" altLang="en-US" baseline="0" dirty="0"/>
              <a:t>라는 </a:t>
            </a:r>
            <a:r>
              <a:rPr lang="en-US" altLang="ko-KR" baseline="0" dirty="0"/>
              <a:t>builder</a:t>
            </a:r>
            <a:r>
              <a:rPr lang="ko-KR" altLang="en-US" baseline="0" dirty="0"/>
              <a:t>를 하나 만들었다고 해보죠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add</a:t>
            </a:r>
            <a:r>
              <a:rPr lang="ko-KR" altLang="en-US" baseline="0" dirty="0"/>
              <a:t>함수는 잘못된 인자 값에 대해서 </a:t>
            </a:r>
            <a:r>
              <a:rPr lang="en-US" altLang="ko-KR" baseline="0" dirty="0" err="1"/>
              <a:t>invalid_exception</a:t>
            </a:r>
            <a:r>
              <a:rPr lang="ko-KR" altLang="en-US" baseline="0" dirty="0"/>
              <a:t>을 던지게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3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실제로 구현할</a:t>
            </a:r>
            <a:r>
              <a:rPr lang="ko-KR" altLang="en-US" baseline="0" dirty="0"/>
              <a:t> 때는 조건부로 </a:t>
            </a:r>
            <a:r>
              <a:rPr lang="en-US" altLang="ko-KR" baseline="0" dirty="0"/>
              <a:t>runtime_error</a:t>
            </a:r>
            <a:r>
              <a:rPr lang="ko-KR" altLang="en-US" baseline="0" dirty="0"/>
              <a:t>를 던지도록 작성했다고 가정해보죠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(</a:t>
            </a:r>
            <a:r>
              <a:rPr lang="en-US" baseline="0" dirty="0" err="1"/>
              <a:t>CppReference</a:t>
            </a:r>
            <a:r>
              <a:rPr lang="ko-KR" altLang="en-US" baseline="0" dirty="0"/>
              <a:t>에서</a:t>
            </a:r>
            <a:endParaRPr lang="en-US" baseline="0" dirty="0"/>
          </a:p>
          <a:p>
            <a:r>
              <a:rPr lang="en-US" baseline="0" dirty="0"/>
              <a:t>exception category </a:t>
            </a:r>
            <a:r>
              <a:rPr lang="ko-KR" altLang="en-US" baseline="0" dirty="0"/>
              <a:t>확인하기</a:t>
            </a:r>
            <a:r>
              <a:rPr lang="en-US" altLang="ko-KR" baseline="0" dirty="0"/>
              <a:t>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30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ModeAdder</a:t>
            </a:r>
            <a:r>
              <a:rPr lang="ko-KR" altLang="en-US" baseline="0" dirty="0"/>
              <a:t>를 사용하는 쪽의 코드는 아마 이런 식일 겁니다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altLang="ko-KR" baseline="0" dirty="0"/>
              <a:t>invalid_argument</a:t>
            </a:r>
            <a:r>
              <a:rPr lang="ko-KR" altLang="en-US" baseline="0" dirty="0"/>
              <a:t>에 대한 </a:t>
            </a:r>
            <a:r>
              <a:rPr lang="en-US" altLang="ko-KR" baseline="0" dirty="0"/>
              <a:t>exception handler</a:t>
            </a:r>
            <a:r>
              <a:rPr lang="ko-KR" altLang="en-US" baseline="0" dirty="0"/>
              <a:t>만 존재</a:t>
            </a:r>
            <a:endParaRPr lang="en-US" altLang="ko-KR" baseline="0" dirty="0"/>
          </a:p>
          <a:p>
            <a:r>
              <a:rPr lang="ko-KR" altLang="en-US" baseline="0" dirty="0"/>
              <a:t>이 경우 </a:t>
            </a:r>
            <a:r>
              <a:rPr lang="en-US" altLang="ko-KR" baseline="0" dirty="0"/>
              <a:t>runtime_error</a:t>
            </a:r>
            <a:r>
              <a:rPr lang="ko-KR" altLang="en-US" baseline="0" dirty="0"/>
              <a:t>발생시</a:t>
            </a:r>
            <a:r>
              <a:rPr lang="en-US" altLang="ko-KR" baseline="0" dirty="0"/>
              <a:t> unexpected handle</a:t>
            </a:r>
            <a:r>
              <a:rPr lang="ko-KR" altLang="en-US" baseline="0" dirty="0"/>
              <a:t>가 적용</a:t>
            </a:r>
            <a:endParaRPr lang="en-US" altLang="ko-KR" baseline="0" dirty="0"/>
          </a:p>
          <a:p>
            <a:r>
              <a:rPr lang="en-US" altLang="ko-KR" baseline="0" dirty="0"/>
              <a:t>&gt;&gt; </a:t>
            </a:r>
            <a:r>
              <a:rPr lang="ko-KR" altLang="en-US" baseline="0" dirty="0"/>
              <a:t>프로그램 죽음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예외와 관련해 변경이 발생하면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Exception Handling – </a:t>
            </a:r>
            <a:r>
              <a:rPr lang="ko-KR" altLang="en-US" baseline="0" dirty="0"/>
              <a:t>아마도 여러 레벨에서의 </a:t>
            </a:r>
            <a:r>
              <a:rPr lang="en-US" altLang="ko-KR" baseline="0" dirty="0"/>
              <a:t>-</a:t>
            </a:r>
            <a:r>
              <a:rPr lang="ko-KR" altLang="en-US" baseline="0" dirty="0"/>
              <a:t>변경이 발생 가능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결론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상위 타입의 예외정책에 맞춰야 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5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ko-KR" altLang="en-US" dirty="0" err="1"/>
              <a:t>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dirty="0"/>
              <a:t>: </a:t>
            </a:r>
            <a:r>
              <a:rPr lang="ko-KR" altLang="en-US" dirty="0"/>
              <a:t>프로그래머의 타입정보 전달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/>
              <a:t>상위타입의 </a:t>
            </a:r>
            <a:r>
              <a:rPr lang="ko-KR" altLang="en-US" dirty="0" err="1"/>
              <a:t>핸들러에</a:t>
            </a:r>
            <a:r>
              <a:rPr lang="ko-KR" altLang="en-US" dirty="0"/>
              <a:t> 맞게 조정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30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어떠신가요</a:t>
            </a:r>
            <a:r>
              <a:rPr lang="en-US" altLang="ko-KR" dirty="0"/>
              <a:t>, </a:t>
            </a:r>
            <a:r>
              <a:rPr lang="ko-KR" altLang="en-US" dirty="0"/>
              <a:t>이제 어느정도 리스코프 치환 원칙이</a:t>
            </a:r>
            <a:r>
              <a:rPr lang="ko-KR" altLang="en-US" baseline="0" dirty="0"/>
              <a:t> 이해 </a:t>
            </a:r>
            <a:r>
              <a:rPr lang="ko-KR" altLang="en-US" baseline="0" dirty="0" err="1"/>
              <a:t>되</a:t>
            </a:r>
            <a:r>
              <a:rPr lang="ko-KR" altLang="en-US" dirty="0" err="1"/>
              <a:t>시나요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1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ko-KR" altLang="en-US" dirty="0"/>
              <a:t>설명용 그림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</a:t>
            </a:r>
            <a:r>
              <a:rPr lang="ko-KR" altLang="en-US" dirty="0"/>
              <a:t>라는 상위 타입</a:t>
            </a:r>
            <a:r>
              <a:rPr lang="en-US" altLang="ko-KR" dirty="0"/>
              <a:t>, S</a:t>
            </a:r>
            <a:r>
              <a:rPr lang="ko-KR" altLang="en-US" dirty="0"/>
              <a:t>라는 하위 타입이 있다고 한다면</a:t>
            </a:r>
            <a:r>
              <a:rPr lang="en-US" altLang="ko-KR" dirty="0"/>
              <a:t>, T</a:t>
            </a:r>
            <a:r>
              <a:rPr lang="ko-KR" altLang="en-US" dirty="0"/>
              <a:t>를 모조리 </a:t>
            </a:r>
            <a:r>
              <a:rPr lang="en-US" altLang="ko-KR" dirty="0"/>
              <a:t>S</a:t>
            </a:r>
            <a:r>
              <a:rPr lang="ko-KR" altLang="en-US" dirty="0"/>
              <a:t>로 바꿔도</a:t>
            </a:r>
            <a:r>
              <a:rPr lang="en-US" altLang="ko-KR" dirty="0"/>
              <a:t>, </a:t>
            </a:r>
            <a:r>
              <a:rPr lang="ko-KR" altLang="en-US" dirty="0"/>
              <a:t>프로그램에는 문제가 없어야 한다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16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간단하게 </a:t>
            </a:r>
            <a:r>
              <a:rPr lang="ko-KR" altLang="en-US" dirty="0" err="1"/>
              <a:t>리스코프</a:t>
            </a:r>
            <a:r>
              <a:rPr lang="ko-KR" altLang="en-US" dirty="0"/>
              <a:t> 치환 원칙을 짚어봤습니다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짧은 것을 찾아봅시다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개발하면 더 좋다</a:t>
            </a:r>
            <a:r>
              <a:rPr lang="en-US" altLang="ko-KR" dirty="0"/>
              <a:t>! </a:t>
            </a:r>
            <a:r>
              <a:rPr lang="ko-KR" altLang="en-US" dirty="0"/>
              <a:t>라는 일련의 경험적 원칙들이 나오게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en-US" dirty="0"/>
              <a:t>SOLID</a:t>
            </a:r>
            <a:r>
              <a:rPr lang="ko-KR" altLang="en-US" dirty="0"/>
              <a:t>라는 것이죠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ko-KR" altLang="en-US" dirty="0"/>
              <a:t>열거하며 읽기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한국어에 능통한 분들을 위해서 바꾸면 대략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오늘 전부 다 얘기할 수는 없고</a:t>
            </a:r>
            <a:r>
              <a:rPr lang="en-US" altLang="ko-KR" dirty="0"/>
              <a:t>, </a:t>
            </a:r>
            <a:r>
              <a:rPr lang="ko-KR" altLang="en-US" dirty="0"/>
              <a:t>하나의 주제를 골라왔는데요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주제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리스코프 치환 원칙입니다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무슨 내용인지 볼까요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바바라 리스코프</a:t>
            </a:r>
            <a:r>
              <a:rPr lang="ko-KR" altLang="en-US" baseline="0" dirty="0"/>
              <a:t>가 말한 원칙은 이렇습니다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… </a:t>
            </a:r>
            <a:r>
              <a:rPr lang="ko-KR" altLang="en-US" baseline="0" dirty="0"/>
              <a:t>여러분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이거 무슨 소리인지 이해 되시나요</a:t>
            </a:r>
            <a:r>
              <a:rPr lang="en-US" altLang="ko-KR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이게 무슨소리죠</a:t>
            </a:r>
            <a:r>
              <a:rPr lang="en-US" altLang="ko-KR" baseline="0" dirty="0"/>
              <a:t>? </a:t>
            </a:r>
          </a:p>
          <a:p>
            <a:r>
              <a:rPr lang="ko-KR" altLang="en-US" baseline="0" dirty="0"/>
              <a:t>지극히 정상입니다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우리가 모자란 게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내용을 이해하기 위해선 먼저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요소를 고려해야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3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</a:t>
            </a:r>
            <a:r>
              <a:rPr lang="en-US" altLang="ko-KR" dirty="0"/>
              <a:t>3</a:t>
            </a:r>
            <a:r>
              <a:rPr lang="ko-KR" altLang="en-US" dirty="0"/>
              <a:t>요소 란</a:t>
            </a:r>
            <a:r>
              <a:rPr lang="en-US" altLang="ko-KR" dirty="0"/>
              <a:t>,</a:t>
            </a:r>
          </a:p>
          <a:p>
            <a:r>
              <a:rPr lang="en-US" dirty="0"/>
              <a:t>Client</a:t>
            </a:r>
            <a:r>
              <a:rPr lang="ko-KR" altLang="en-US" dirty="0"/>
              <a:t>와</a:t>
            </a:r>
            <a:r>
              <a:rPr lang="en-US" altLang="ko-KR" dirty="0"/>
              <a:t>, Type, SubType</a:t>
            </a:r>
            <a:r>
              <a:rPr lang="ko-KR" altLang="en-US" dirty="0"/>
              <a:t>에 대한 것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1. Context. 	: Type</a:t>
            </a:r>
            <a:r>
              <a:rPr lang="ko-KR" altLang="en-US" dirty="0"/>
              <a:t>을 사용하는 코드는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어떤 흐름</a:t>
            </a:r>
            <a:r>
              <a:rPr lang="en-US" altLang="ko-KR" baseline="0" dirty="0"/>
              <a:t>(</a:t>
            </a:r>
            <a:r>
              <a:rPr lang="ko-KR" altLang="en-US" baseline="0" dirty="0"/>
              <a:t>문맥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가지고 접근한다</a:t>
            </a:r>
            <a:r>
              <a:rPr lang="en-US" altLang="ko-KR" baseline="0" dirty="0"/>
              <a:t>.</a:t>
            </a:r>
          </a:p>
          <a:p>
            <a:r>
              <a:rPr lang="en-US" dirty="0"/>
              <a:t>2. Base</a:t>
            </a:r>
            <a:r>
              <a:rPr lang="en-US" baseline="0" dirty="0"/>
              <a:t> Type 	: </a:t>
            </a:r>
            <a:r>
              <a:rPr lang="ko-KR" altLang="en-US" baseline="0" dirty="0"/>
              <a:t>인터페이스 정의</a:t>
            </a:r>
            <a:r>
              <a:rPr lang="en-US" altLang="ko-KR" baseline="0" dirty="0"/>
              <a:t> +</a:t>
            </a:r>
            <a:r>
              <a:rPr lang="ko-KR" altLang="en-US" baseline="0" dirty="0"/>
              <a:t> 원래 타입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3. Sub Type	: </a:t>
            </a:r>
            <a:r>
              <a:rPr lang="ko-KR" altLang="en-US" dirty="0"/>
              <a:t>인터페이스 구현</a:t>
            </a:r>
            <a:r>
              <a:rPr lang="en-US" altLang="ko-KR" dirty="0"/>
              <a:t> + </a:t>
            </a:r>
            <a:r>
              <a:rPr lang="ko-KR" altLang="en-US" dirty="0"/>
              <a:t>상속받음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7,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7,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7,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ppKorea/CppKoreaSeminar2nd/blob/master/02%20-%20C++17%20Key%20Features%20Summary/C++17%20Key%20Features%20Summary%20-%20%EC%98%A5%EC%B0%AC%ED%98%B8%20-%20C++%20Korea%20Seminar%202nd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en.cppreference.com/w/cpp/header/stdexcep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uncliff/CppCoreGuidelines/blob/master/Subsections/C%20-%20Classes%20and%20Class%20Hierarchies.md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7533" y="1584700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67675" y="1633701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67675" y="3970127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28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규칙을 만듭시다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그냥 쓰긴 뭣하고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9775" y="2719107"/>
            <a:ext cx="855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타입이라면</a:t>
            </a:r>
            <a:r>
              <a:rPr lang="en-US" altLang="ko-KR" sz="2800" dirty="0">
                <a:latin typeface="+mn-ea"/>
              </a:rPr>
              <a:t>…</a:t>
            </a:r>
            <a:endParaRPr lang="en-US" sz="28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775" y="3242327"/>
            <a:ext cx="855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  <a:latin typeface="+mn-ea"/>
              </a:rPr>
              <a:t>계약</a:t>
            </a:r>
            <a:r>
              <a:rPr lang="ko-KR" altLang="en-US" sz="3600" dirty="0">
                <a:latin typeface="+mn-ea"/>
              </a:rPr>
              <a:t>을 준수하고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가변성</a:t>
            </a:r>
            <a:r>
              <a:rPr lang="ko-KR" altLang="en-US" sz="3600" dirty="0">
                <a:latin typeface="+mn-ea"/>
              </a:rPr>
              <a:t>이 통제되면 된다</a:t>
            </a:r>
            <a:r>
              <a:rPr lang="en-US" altLang="ko-KR" sz="3600" dirty="0">
                <a:latin typeface="+mn-ea"/>
              </a:rPr>
              <a:t>.</a:t>
            </a:r>
            <a:endParaRPr 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22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넌 자유의 몸이 아냐</a:t>
            </a:r>
            <a:r>
              <a:rPr lang="en-US" altLang="ko-KR" dirty="0"/>
              <a:t>. </a:t>
            </a:r>
            <a:r>
              <a:rPr lang="ko-KR" altLang="en-US" dirty="0"/>
              <a:t>여태까지 그래왔고 앞으로도 계속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더 강한 </a:t>
            </a:r>
            <a:r>
              <a:rPr lang="ko-KR" altLang="en-US" b="1" dirty="0">
                <a:latin typeface="+mn-ea"/>
              </a:rPr>
              <a:t>사전조건</a:t>
            </a:r>
            <a:r>
              <a:rPr lang="ko-KR" altLang="en-US" dirty="0">
                <a:latin typeface="+mn-ea"/>
              </a:rPr>
              <a:t>을 정의할 수 없다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3347174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더 약한 </a:t>
            </a:r>
            <a:r>
              <a:rPr lang="ko-KR" altLang="en-US" b="1" dirty="0">
                <a:latin typeface="+mn-ea"/>
              </a:rPr>
              <a:t>사후조건</a:t>
            </a:r>
            <a:r>
              <a:rPr lang="ko-KR" altLang="en-US" dirty="0">
                <a:latin typeface="+mn-ea"/>
              </a:rPr>
              <a:t>을 정의할 수 없다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b="1" dirty="0">
                <a:latin typeface="+mn-ea"/>
              </a:rPr>
              <a:t>불변조건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에서도 유지되어야 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77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898441"/>
            <a:ext cx="10629900" cy="13747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C++17</a:t>
            </a:r>
            <a:r>
              <a:rPr lang="ko-KR" altLang="en-US" sz="3200" dirty="0"/>
              <a:t>에 관련내용이 있습니다</a:t>
            </a:r>
            <a:r>
              <a:rPr lang="en-US" altLang="ko-KR" sz="3200" dirty="0"/>
              <a:t>.</a:t>
            </a:r>
            <a:endParaRPr lang="en-US" sz="3200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C++ 17 Key Features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사전조건</a:t>
            </a:r>
            <a:r>
              <a:rPr lang="en-US" altLang="ko-KR" dirty="0"/>
              <a:t>/</a:t>
            </a:r>
            <a:r>
              <a:rPr lang="ko-KR" altLang="en-US" dirty="0"/>
              <a:t>사후조건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12795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80084"/>
            <a:ext cx="10629900" cy="60784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어떤 함수를 부른다 </a:t>
            </a:r>
            <a:r>
              <a:rPr lang="en-US" altLang="ko-KR" dirty="0"/>
              <a:t>== </a:t>
            </a:r>
            <a:r>
              <a:rPr lang="ko-KR" altLang="en-US" dirty="0"/>
              <a:t>사전</a:t>
            </a:r>
            <a:r>
              <a:rPr lang="en-US" altLang="ko-KR" dirty="0"/>
              <a:t>/</a:t>
            </a:r>
            <a:r>
              <a:rPr lang="ko-KR" altLang="en-US" dirty="0"/>
              <a:t>사후조건이 있다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r>
              <a:rPr lang="ko-KR" altLang="en-US" dirty="0"/>
              <a:t>를 위한 계약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1893" y="1716967"/>
            <a:ext cx="435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</a:rPr>
              <a:t>프로그래머의 의도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28" y="3301403"/>
            <a:ext cx="6737842" cy="28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555" y="2320131"/>
            <a:ext cx="8393589" cy="33377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불변조건</a:t>
            </a:r>
            <a:r>
              <a:rPr lang="en-US" altLang="ko-KR" dirty="0"/>
              <a:t>(Invariant)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330203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Vector</a:t>
            </a:r>
            <a:r>
              <a:rPr lang="ko-KR" altLang="en-US" dirty="0"/>
              <a:t>의 불변조건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7705"/>
          <a:stretch/>
        </p:blipFill>
        <p:spPr>
          <a:xfrm>
            <a:off x="1262975" y="2074860"/>
            <a:ext cx="5521039" cy="2816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6514" y="3605510"/>
            <a:ext cx="399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어떤 </a:t>
            </a:r>
            <a:r>
              <a:rPr lang="en-US" altLang="ko-KR" sz="2400" dirty="0"/>
              <a:t>Vector</a:t>
            </a:r>
            <a:r>
              <a:rPr lang="ko-KR" altLang="en-US" sz="2400" dirty="0"/>
              <a:t>를 만들었습니다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89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Vector</a:t>
            </a:r>
            <a:r>
              <a:rPr lang="ko-KR" altLang="en-US" dirty="0"/>
              <a:t>의 불변조건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17" y="1721242"/>
            <a:ext cx="6715783" cy="3934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399" y="3258630"/>
            <a:ext cx="396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항상 </a:t>
            </a:r>
            <a:r>
              <a:rPr lang="en-US" altLang="ko-KR" sz="2400" dirty="0">
                <a:solidFill>
                  <a:schemeClr val="accent6"/>
                </a:solidFill>
              </a:rPr>
              <a:t>true</a:t>
            </a:r>
            <a:r>
              <a:rPr lang="ko-KR" altLang="en-US" sz="2400" dirty="0"/>
              <a:t>여야만 하는 명제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14399" y="1721242"/>
            <a:ext cx="372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In-variant</a:t>
            </a:r>
          </a:p>
          <a:p>
            <a:r>
              <a:rPr lang="en-US" sz="2400" dirty="0"/>
              <a:t> == In + Variant</a:t>
            </a:r>
          </a:p>
          <a:p>
            <a:r>
              <a:rPr lang="en-US" sz="2400" dirty="0"/>
              <a:t> == </a:t>
            </a:r>
            <a:r>
              <a:rPr lang="ko-KR" altLang="en-US" sz="2400" dirty="0"/>
              <a:t>다르지 않다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14399" y="5856770"/>
            <a:ext cx="86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명제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000" dirty="0"/>
              <a:t>size() </a:t>
            </a:r>
            <a:r>
              <a:rPr lang="ko-KR" altLang="en-US" sz="2000" dirty="0"/>
              <a:t>함수는 현재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원소 개수를 반환한다</a:t>
            </a:r>
            <a:r>
              <a:rPr lang="en-US" altLang="ko-KR" sz="20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1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Client</a:t>
            </a:r>
            <a:r>
              <a:rPr lang="ko-KR" altLang="en-US" dirty="0">
                <a:latin typeface="+mn-ea"/>
                <a:ea typeface="+mn-ea"/>
              </a:rPr>
              <a:t>입장에선 다 똑같아야 한다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3074" name="Picture 2" descr="홍시맛이 나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34560"/>
            <a:ext cx="4470919" cy="295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29564" y="2267062"/>
            <a:ext cx="56147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latin typeface="+mn-ea"/>
              </a:rPr>
              <a:t>“</a:t>
            </a:r>
            <a:r>
              <a:rPr lang="ko-KR" altLang="en-US" i="1" dirty="0">
                <a:latin typeface="+mn-ea"/>
              </a:rPr>
              <a:t>저는</a:t>
            </a:r>
            <a:r>
              <a:rPr lang="en-US" altLang="ko-KR" i="1" dirty="0">
                <a:latin typeface="+mn-ea"/>
              </a:rPr>
              <a:t>.. </a:t>
            </a:r>
            <a:r>
              <a:rPr lang="ko-KR" altLang="en-US" i="1" dirty="0">
                <a:latin typeface="+mn-ea"/>
              </a:rPr>
              <a:t>제 입에서는</a:t>
            </a:r>
            <a:r>
              <a:rPr lang="en-US" altLang="ko-KR" i="1" dirty="0">
                <a:latin typeface="+mn-ea"/>
              </a:rPr>
              <a:t>.. </a:t>
            </a:r>
            <a:br>
              <a:rPr lang="en-US" altLang="ko-KR" i="1" dirty="0">
                <a:latin typeface="+mn-ea"/>
              </a:rPr>
            </a:br>
            <a:r>
              <a:rPr lang="ko-KR" altLang="en-US" i="1" dirty="0">
                <a:latin typeface="+mn-ea"/>
              </a:rPr>
              <a:t>고기를 씹을 때</a:t>
            </a:r>
            <a:r>
              <a:rPr lang="en-US" altLang="ko-KR" i="1" dirty="0">
                <a:latin typeface="+mn-ea"/>
              </a:rPr>
              <a:t>..  </a:t>
            </a:r>
            <a:r>
              <a:rPr lang="ko-KR" altLang="en-US" i="1" dirty="0">
                <a:latin typeface="+mn-ea"/>
              </a:rPr>
              <a:t>홍시 맛이 났는데</a:t>
            </a:r>
            <a:r>
              <a:rPr lang="en-US" altLang="ko-KR" i="1" dirty="0">
                <a:latin typeface="+mn-ea"/>
              </a:rPr>
              <a:t>.. </a:t>
            </a:r>
            <a:br>
              <a:rPr lang="en-US" altLang="ko-KR" i="1" dirty="0">
                <a:latin typeface="+mn-ea"/>
              </a:rPr>
            </a:br>
            <a:endParaRPr lang="en-US" altLang="ko-KR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latin typeface="+mn-ea"/>
              </a:rPr>
              <a:t>어찌 홍시라 생각했느냐 하시면</a:t>
            </a:r>
            <a:br>
              <a:rPr lang="ko-KR" altLang="en-US" i="1" dirty="0">
                <a:latin typeface="+mn-ea"/>
              </a:rPr>
            </a:br>
            <a:r>
              <a:rPr lang="ko-KR" altLang="en-US" i="1" dirty="0">
                <a:latin typeface="+mn-ea"/>
              </a:rPr>
              <a:t>그냥</a:t>
            </a:r>
            <a:r>
              <a:rPr lang="en-US" altLang="ko-KR" i="1" dirty="0">
                <a:latin typeface="+mn-ea"/>
              </a:rPr>
              <a:t>..  </a:t>
            </a:r>
            <a:r>
              <a:rPr lang="ko-KR" altLang="en-US" i="1" dirty="0">
                <a:latin typeface="+mn-ea"/>
              </a:rPr>
              <a:t>홍시 맛이 나서 홍시라 생각한 것이온데</a:t>
            </a:r>
            <a:r>
              <a:rPr lang="en-US" altLang="ko-KR" i="1" dirty="0">
                <a:latin typeface="+mn-ea"/>
              </a:rPr>
              <a:t>.. ”</a:t>
            </a:r>
            <a:endParaRPr lang="en-US" i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9853" y="488705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출처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대장금</a:t>
            </a:r>
            <a:endParaRPr 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49537" y="5389307"/>
            <a:ext cx="579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장금이는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홍시 맛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만</a:t>
            </a:r>
            <a:r>
              <a:rPr lang="ko-KR" altLang="en-US" sz="2000" dirty="0"/>
              <a:t> 신경 쓴다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749537" y="5789417"/>
            <a:ext cx="57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6"/>
                </a:solidFill>
              </a:rPr>
              <a:t>Client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Code</a:t>
            </a:r>
            <a:r>
              <a:rPr lang="ko-KR" altLang="en-US" sz="2400" dirty="0">
                <a:solidFill>
                  <a:schemeClr val="accent6"/>
                </a:solidFill>
              </a:rPr>
              <a:t>는 </a:t>
            </a:r>
            <a:r>
              <a:rPr lang="en-US" altLang="ko-KR" sz="2400" dirty="0">
                <a:solidFill>
                  <a:schemeClr val="accent6"/>
                </a:solidFill>
              </a:rPr>
              <a:t>‘</a:t>
            </a:r>
            <a:r>
              <a:rPr lang="en-US" altLang="ko-KR" sz="2400" b="1" dirty="0">
                <a:solidFill>
                  <a:schemeClr val="accent6"/>
                </a:solidFill>
              </a:rPr>
              <a:t>Interface’</a:t>
            </a:r>
            <a:r>
              <a:rPr lang="ko-KR" altLang="en-US" sz="2400" b="1" dirty="0">
                <a:solidFill>
                  <a:schemeClr val="accent6"/>
                </a:solidFill>
              </a:rPr>
              <a:t>만</a:t>
            </a:r>
            <a:r>
              <a:rPr lang="ko-KR" altLang="en-US" sz="2400" dirty="0">
                <a:solidFill>
                  <a:schemeClr val="accent6"/>
                </a:solidFill>
              </a:rPr>
              <a:t> 신경 쓴다</a:t>
            </a:r>
            <a:r>
              <a:rPr lang="en-US" altLang="ko-KR" sz="2400" dirty="0">
                <a:solidFill>
                  <a:schemeClr val="accent6"/>
                </a:solidFill>
              </a:rPr>
              <a:t>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강한 </a:t>
            </a:r>
            <a:r>
              <a:rPr lang="ko-KR" altLang="en-US" sz="2400" b="1" dirty="0">
                <a:latin typeface="+mn-ea"/>
              </a:rPr>
              <a:t>사전조건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756966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약한 </a:t>
            </a:r>
            <a:r>
              <a:rPr lang="ko-KR" altLang="en-US" sz="2400" b="1" dirty="0">
                <a:latin typeface="+mn-ea"/>
              </a:rPr>
              <a:t>사후조건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3349689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latin typeface="+mn-ea"/>
              </a:rPr>
              <a:t>불변조건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에서도 유지되어야 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20" y="4707653"/>
            <a:ext cx="930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Client</a:t>
            </a:r>
            <a:r>
              <a:rPr lang="ko-KR" altLang="en-US" sz="3200" b="1" dirty="0">
                <a:solidFill>
                  <a:schemeClr val="accent6"/>
                </a:solidFill>
              </a:rPr>
              <a:t>와의 계약에 맞춰 동작하도록 하라</a:t>
            </a:r>
            <a:r>
              <a:rPr lang="en-US" altLang="ko-KR" sz="3200" b="1" dirty="0">
                <a:solidFill>
                  <a:schemeClr val="accent6"/>
                </a:solidFill>
              </a:rPr>
              <a:t>!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29488" y="529242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(Interface)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90864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의 메서드 인수는 </a:t>
            </a:r>
            <a:r>
              <a:rPr lang="ko-KR" altLang="en-US" b="1" dirty="0">
                <a:latin typeface="+mn-ea"/>
              </a:rPr>
              <a:t>반</a:t>
            </a:r>
            <a:r>
              <a:rPr lang="en-US" altLang="ko-KR" b="1" dirty="0">
                <a:latin typeface="+mn-ea"/>
              </a:rPr>
              <a:t>-</a:t>
            </a:r>
            <a:r>
              <a:rPr lang="ko-KR" altLang="en-US" b="1" dirty="0">
                <a:latin typeface="+mn-ea"/>
              </a:rPr>
              <a:t>공변성</a:t>
            </a:r>
            <a:r>
              <a:rPr lang="ko-KR" altLang="en-US" dirty="0">
                <a:latin typeface="+mn-ea"/>
              </a:rPr>
              <a:t>을 가져야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3347174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리턴 타입은 </a:t>
            </a:r>
            <a:r>
              <a:rPr lang="ko-KR" altLang="en-US" b="1" dirty="0">
                <a:latin typeface="+mn-ea"/>
              </a:rPr>
              <a:t>공변성</a:t>
            </a:r>
            <a:r>
              <a:rPr lang="ko-KR" altLang="en-US" dirty="0">
                <a:latin typeface="+mn-ea"/>
              </a:rPr>
              <a:t>을 가져야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은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처럼 </a:t>
            </a:r>
            <a:r>
              <a:rPr lang="ko-KR" altLang="en-US" b="1" dirty="0">
                <a:latin typeface="+mn-ea"/>
              </a:rPr>
              <a:t>같은종류의 예외만</a:t>
            </a:r>
            <a:r>
              <a:rPr lang="ko-KR" altLang="en-US" dirty="0">
                <a:latin typeface="+mn-ea"/>
              </a:rPr>
              <a:t> 발생시켜야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873816"/>
            <a:ext cx="10629900" cy="7700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800" dirty="0"/>
              <a:t>정중동 동중정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객체지향 </a:t>
            </a:r>
            <a:r>
              <a:rPr lang="en-US" altLang="ko-KR" dirty="0"/>
              <a:t>+ </a:t>
            </a:r>
            <a:r>
              <a:rPr lang="ko-KR" altLang="en-US" dirty="0"/>
              <a:t>템플릿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643837"/>
            <a:ext cx="10629900" cy="77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/>
              <a:t>靜中動 動中靜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5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64043" y="1971873"/>
            <a:ext cx="6330614" cy="98252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ea"/>
              </a:rPr>
              <a:t>Object-Oriented </a:t>
            </a:r>
            <a:r>
              <a:rPr lang="ko-KR" altLang="en-US" dirty="0">
                <a:latin typeface="+mn-ea"/>
              </a:rPr>
              <a:t>세계에서는</a:t>
            </a:r>
            <a:r>
              <a:rPr lang="en-US" altLang="ko-KR" dirty="0">
                <a:latin typeface="+mn-ea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6"/>
                </a:solidFill>
                <a:latin typeface="+mn-ea"/>
              </a:rPr>
              <a:t>타입 </a:t>
            </a:r>
            <a:r>
              <a:rPr lang="en-US" altLang="ko-KR" dirty="0">
                <a:solidFill>
                  <a:schemeClr val="accent6"/>
                </a:solidFill>
                <a:latin typeface="+mn-ea"/>
              </a:rPr>
              <a:t>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구조 </a:t>
            </a:r>
            <a:r>
              <a:rPr lang="en-US" altLang="ko-KR" dirty="0">
                <a:solidFill>
                  <a:schemeClr val="accent6"/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연산</a:t>
            </a:r>
            <a:endParaRPr lang="en-US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템플릿이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6189" y="3612026"/>
            <a:ext cx="1002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Type</a:t>
            </a:r>
            <a:r>
              <a:rPr lang="ko-KR" altLang="en-US" sz="3200" dirty="0"/>
              <a:t>을 정의한다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928604" y="4854427"/>
            <a:ext cx="6601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latin typeface="+mn-ea"/>
              </a:rPr>
              <a:t>Data Structure</a:t>
            </a:r>
            <a:r>
              <a:rPr lang="ko-KR" altLang="en-US" sz="2800" dirty="0">
                <a:latin typeface="+mn-ea"/>
              </a:rPr>
              <a:t>와 </a:t>
            </a:r>
            <a:r>
              <a:rPr lang="en-US" altLang="ko-KR" sz="2800" b="1" dirty="0">
                <a:solidFill>
                  <a:schemeClr val="accent3"/>
                </a:solidFill>
                <a:latin typeface="+mn-ea"/>
              </a:rPr>
              <a:t>Operation</a:t>
            </a:r>
            <a:r>
              <a:rPr lang="ko-KR" altLang="en-US" sz="2800" dirty="0">
                <a:latin typeface="+mn-ea"/>
              </a:rPr>
              <a:t>을 정의한다</a:t>
            </a:r>
            <a:r>
              <a:rPr lang="en-US" altLang="ko-KR" sz="2800" dirty="0">
                <a:latin typeface="+mn-ea"/>
              </a:rPr>
              <a:t>.</a:t>
            </a:r>
            <a:endParaRPr lang="en-US" sz="2800" dirty="0">
              <a:latin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2977" y="4309485"/>
            <a:ext cx="652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+mn-ea"/>
              </a:rPr>
              <a:t>==</a:t>
            </a:r>
            <a:endParaRPr 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57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</a:t>
            </a:r>
            <a:r>
              <a:rPr lang="ko-KR" altLang="en-US" dirty="0"/>
              <a:t>의 한계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77" y="1153350"/>
            <a:ext cx="4761923" cy="5231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4773100"/>
            <a:ext cx="5250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초콜릿을 만들었으면</a:t>
            </a:r>
            <a:br>
              <a:rPr lang="en-US" altLang="ko-KR" sz="2400" dirty="0">
                <a:solidFill>
                  <a:srgbClr val="FF0000"/>
                </a:solidFill>
              </a:rPr>
            </a:br>
            <a:r>
              <a:rPr lang="ko-KR" altLang="en-US" sz="2400" dirty="0">
                <a:solidFill>
                  <a:srgbClr val="FF0000"/>
                </a:solidFill>
              </a:rPr>
              <a:t>초콜릿이 나와야 하는거 아닌가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971972"/>
            <a:ext cx="5534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3"/>
                </a:solidFill>
              </a:rPr>
              <a:t>제품</a:t>
            </a:r>
            <a:r>
              <a:rPr lang="ko-KR" altLang="en-US" sz="2400" dirty="0"/>
              <a:t>을 만든다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ko-KR" altLang="en-US" sz="2400" dirty="0">
                <a:solidFill>
                  <a:schemeClr val="accent1"/>
                </a:solidFill>
              </a:rPr>
              <a:t>초콜릿 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6"/>
                </a:solidFill>
              </a:rPr>
              <a:t>공장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따라서 </a:t>
            </a:r>
            <a:r>
              <a:rPr lang="ko-KR" altLang="en-US" sz="2400" dirty="0">
                <a:solidFill>
                  <a:schemeClr val="accent1"/>
                </a:solidFill>
              </a:rPr>
              <a:t>초콜릿 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3"/>
                </a:solidFill>
              </a:rPr>
              <a:t>제품</a:t>
            </a:r>
            <a:r>
              <a:rPr lang="ko-KR" altLang="en-US" sz="2400" dirty="0"/>
              <a:t>을 만든다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9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SubType</a:t>
            </a:r>
            <a:r>
              <a:rPr lang="ko-KR" altLang="en-US" dirty="0"/>
              <a:t>을 쓰고 싶은데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2506" y="3536216"/>
            <a:ext cx="6511598" cy="26750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SubType</a:t>
            </a:r>
            <a:r>
              <a:rPr lang="ko-KR" altLang="en-US" dirty="0"/>
              <a:t>을 알고 있는데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62030"/>
            <a:ext cx="3758573" cy="51486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0996" y="5456547"/>
            <a:ext cx="659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6"/>
                </a:solidFill>
                <a:latin typeface="+mn-ea"/>
              </a:rPr>
              <a:t>Generic </a:t>
            </a:r>
            <a:r>
              <a:rPr lang="en-US" altLang="ko-KR" sz="2000" b="1" dirty="0">
                <a:solidFill>
                  <a:schemeClr val="accent6"/>
                </a:solidFill>
                <a:latin typeface="+mn-ea"/>
              </a:rPr>
              <a:t>Programming</a:t>
            </a:r>
            <a:br>
              <a:rPr lang="en-US" altLang="ko-KR" sz="2000" b="1" dirty="0">
                <a:solidFill>
                  <a:schemeClr val="accent6"/>
                </a:solidFill>
                <a:latin typeface="+mn-ea"/>
              </a:rPr>
            </a:br>
            <a:r>
              <a:rPr lang="en-US" altLang="ko-KR" sz="2400" b="1" dirty="0">
                <a:solidFill>
                  <a:schemeClr val="accent6"/>
                </a:solidFill>
                <a:latin typeface="+mn-ea"/>
              </a:rPr>
              <a:t>Template Meta </a:t>
            </a:r>
            <a:r>
              <a:rPr lang="en-US" altLang="ko-KR" sz="2000" b="1" dirty="0">
                <a:solidFill>
                  <a:schemeClr val="accent6"/>
                </a:solidFill>
                <a:latin typeface="+mn-ea"/>
              </a:rPr>
              <a:t>Programming</a:t>
            </a:r>
            <a:endParaRPr lang="en-US" sz="16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996" y="1710934"/>
            <a:ext cx="659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코드는 제 나름의 </a:t>
            </a:r>
            <a:r>
              <a:rPr lang="en-US" sz="2400" dirty="0">
                <a:latin typeface="+mn-ea"/>
              </a:rPr>
              <a:t>Context</a:t>
            </a:r>
            <a:r>
              <a:rPr lang="ko-KR" altLang="en-US" sz="2400" dirty="0">
                <a:latin typeface="+mn-ea"/>
              </a:rPr>
              <a:t>를 가진다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0996" y="2503286"/>
            <a:ext cx="6593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즉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자신이 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어떤 타입</a:t>
            </a:r>
            <a:r>
              <a:rPr lang="ko-KR" altLang="en-US" sz="2400" dirty="0">
                <a:latin typeface="+mn-ea"/>
              </a:rPr>
              <a:t>을 쓰는지</a:t>
            </a:r>
            <a:r>
              <a:rPr lang="en-US" altLang="ko-KR" sz="2400" dirty="0">
                <a:latin typeface="+mn-ea"/>
              </a:rPr>
              <a:t>, 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                 </a:t>
            </a:r>
            <a:r>
              <a:rPr lang="ko-KR" altLang="en-US" sz="2400" dirty="0">
                <a:solidFill>
                  <a:schemeClr val="accent3"/>
                </a:solidFill>
                <a:latin typeface="+mn-ea"/>
              </a:rPr>
              <a:t>어떤 함수</a:t>
            </a:r>
            <a:r>
              <a:rPr lang="ko-KR" altLang="en-US" sz="2400" dirty="0">
                <a:latin typeface="+mn-ea"/>
              </a:rPr>
              <a:t>를 쓰는 알고 있다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50996" y="3664971"/>
            <a:ext cx="6593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그렇다면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추상화</a:t>
            </a:r>
            <a:r>
              <a:rPr lang="ko-KR" altLang="en-US" sz="2400" dirty="0">
                <a:latin typeface="+mn-ea"/>
              </a:rPr>
              <a:t>는 선택적인 것 아닌가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+ </a:t>
            </a:r>
            <a:r>
              <a:rPr lang="ko-KR" altLang="en-US" sz="2400" dirty="0">
                <a:latin typeface="+mn-ea"/>
              </a:rPr>
              <a:t>타입추론에 뛰어난 컴파일러</a:t>
            </a:r>
            <a:endParaRPr lang="en-US" sz="2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2973" y="613333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웹툰 </a:t>
            </a:r>
            <a:r>
              <a:rPr lang="en-US" altLang="ko-KR" dirty="0"/>
              <a:t>- </a:t>
            </a:r>
            <a:r>
              <a:rPr lang="ko-KR" altLang="en-US" dirty="0"/>
              <a:t>투명한 동거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102352"/>
            <a:ext cx="10629900" cy="6889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Context</a:t>
            </a:r>
            <a:r>
              <a:rPr lang="ko-KR" altLang="en-US" dirty="0">
                <a:latin typeface="+mn-ea"/>
              </a:rPr>
              <a:t>에 맞는 타입정보를 </a:t>
            </a:r>
            <a:r>
              <a:rPr lang="en-US" altLang="ko-KR" dirty="0">
                <a:latin typeface="+mn-ea"/>
              </a:rPr>
              <a:t>Client</a:t>
            </a:r>
            <a:r>
              <a:rPr lang="ko-KR" altLang="en-US" dirty="0">
                <a:latin typeface="+mn-ea"/>
              </a:rPr>
              <a:t>가 제공하겠다</a:t>
            </a: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676746"/>
            <a:ext cx="10629900" cy="68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600" dirty="0"/>
              <a:t>타입정보</a:t>
            </a:r>
            <a:r>
              <a:rPr lang="en-US" altLang="ko-KR" sz="3600" dirty="0"/>
              <a:t>?</a:t>
            </a:r>
            <a:endParaRPr lang="en-US" sz="360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914400" y="4306965"/>
            <a:ext cx="10629900" cy="688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누구에게</a:t>
            </a:r>
            <a:r>
              <a:rPr lang="en-US" altLang="ko-KR" sz="4800" dirty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시그니처 </a:t>
            </a:r>
            <a:r>
              <a:rPr lang="en-US" altLang="ko-KR" sz="3200" dirty="0"/>
              <a:t>Signature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983832"/>
            <a:ext cx="10629900" cy="110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Return</a:t>
            </a:r>
            <a:r>
              <a:rPr lang="en-US" sz="3200" dirty="0"/>
              <a:t>  Function ( </a:t>
            </a:r>
            <a:r>
              <a:rPr lang="en-US" sz="3200" dirty="0">
                <a:solidFill>
                  <a:schemeClr val="accent3"/>
                </a:solidFill>
              </a:rPr>
              <a:t>Args... </a:t>
            </a:r>
            <a:r>
              <a:rPr lang="en-US" sz="3200" dirty="0"/>
              <a:t>)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642089" y="1936249"/>
            <a:ext cx="2523279" cy="1236077"/>
            <a:chOff x="6642089" y="1936249"/>
            <a:chExt cx="2523279" cy="1236077"/>
          </a:xfrm>
        </p:grpSpPr>
        <p:sp>
          <p:nvSpPr>
            <p:cNvPr id="7" name="Oval 6"/>
            <p:cNvSpPr/>
            <p:nvPr/>
          </p:nvSpPr>
          <p:spPr>
            <a:xfrm>
              <a:off x="6642089" y="2002822"/>
              <a:ext cx="1171073" cy="46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170757" y="1936249"/>
              <a:ext cx="994611" cy="5408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/>
            <p:cNvSpPr/>
            <p:nvPr/>
          </p:nvSpPr>
          <p:spPr>
            <a:xfrm rot="4204122">
              <a:off x="7162799" y="2775284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/>
            <p:cNvSpPr/>
            <p:nvPr/>
          </p:nvSpPr>
          <p:spPr>
            <a:xfrm rot="17395878" flipH="1">
              <a:off x="8177463" y="2775284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27478" y="3815790"/>
            <a:ext cx="2367876" cy="497306"/>
            <a:chOff x="2127478" y="3815790"/>
            <a:chExt cx="2367876" cy="497306"/>
          </a:xfrm>
        </p:grpSpPr>
        <p:sp>
          <p:nvSpPr>
            <p:cNvPr id="12" name="Rectangle 11"/>
            <p:cNvSpPr/>
            <p:nvPr/>
          </p:nvSpPr>
          <p:spPr>
            <a:xfrm>
              <a:off x="2127478" y="3815790"/>
              <a:ext cx="1154798" cy="497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반환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Right 12"/>
            <p:cNvSpPr/>
            <p:nvPr/>
          </p:nvSpPr>
          <p:spPr>
            <a:xfrm flipH="1">
              <a:off x="3532594" y="3920064"/>
              <a:ext cx="962760" cy="28875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69577" y="4556177"/>
            <a:ext cx="3793648" cy="976570"/>
            <a:chOff x="6769577" y="4556177"/>
            <a:chExt cx="3793648" cy="976570"/>
          </a:xfrm>
        </p:grpSpPr>
        <p:sp>
          <p:nvSpPr>
            <p:cNvPr id="14" name="Arrow: Right 13"/>
            <p:cNvSpPr/>
            <p:nvPr/>
          </p:nvSpPr>
          <p:spPr>
            <a:xfrm rot="2417430">
              <a:off x="6769577" y="4556177"/>
              <a:ext cx="1287421" cy="312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38335" y="5071082"/>
              <a:ext cx="262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std::exception</a:t>
              </a:r>
            </a:p>
          </p:txBody>
        </p:sp>
      </p:grp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914400" y="1536226"/>
            <a:ext cx="3015916" cy="688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FF0000"/>
                </a:solidFill>
                <a:latin typeface="+mn-ea"/>
              </a:rPr>
              <a:t>함수에게</a:t>
            </a:r>
            <a:r>
              <a:rPr lang="en-US" altLang="ko-KR" sz="3200" dirty="0">
                <a:solidFill>
                  <a:srgbClr val="FF0000"/>
                </a:solidFill>
                <a:latin typeface="+mn-ea"/>
              </a:rPr>
              <a:t>!</a:t>
            </a:r>
            <a:endParaRPr lang="en-US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9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공변성 </a:t>
            </a:r>
            <a:r>
              <a:rPr lang="en-US" altLang="ko-KR" sz="2800" dirty="0"/>
              <a:t>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48135"/>
            <a:ext cx="412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반환 타입</a:t>
            </a:r>
            <a:r>
              <a:rPr lang="ko-KR" altLang="en-US" sz="2400" dirty="0">
                <a:latin typeface="+mn-ea"/>
              </a:rPr>
              <a:t>의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정보를 전달</a:t>
            </a:r>
            <a:endParaRPr lang="en-US" sz="2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" y="2275848"/>
            <a:ext cx="7202905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Context :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“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난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Choco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를 만들겠어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.”</a:t>
            </a:r>
            <a:endParaRPr lang="en-US" sz="24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45412" y="5573845"/>
            <a:ext cx="2367876" cy="497306"/>
            <a:chOff x="5576531" y="5473101"/>
            <a:chExt cx="2367876" cy="497306"/>
          </a:xfrm>
        </p:grpSpPr>
        <p:sp>
          <p:nvSpPr>
            <p:cNvPr id="18" name="Rectangle 17"/>
            <p:cNvSpPr/>
            <p:nvPr/>
          </p:nvSpPr>
          <p:spPr>
            <a:xfrm>
              <a:off x="5576531" y="5473101"/>
              <a:ext cx="1154798" cy="497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반환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Right 18"/>
            <p:cNvSpPr/>
            <p:nvPr/>
          </p:nvSpPr>
          <p:spPr>
            <a:xfrm flipH="1">
              <a:off x="6981647" y="5577375"/>
              <a:ext cx="962760" cy="28875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95" y="3293853"/>
            <a:ext cx="5784110" cy="18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Choco</a:t>
            </a:r>
            <a:r>
              <a:rPr lang="ko-KR" altLang="en-US" dirty="0"/>
              <a:t>를 만드는 코드는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27" y="1903644"/>
            <a:ext cx="6472645" cy="38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sz="2800" dirty="0"/>
              <a:t>Contra-variance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1648135"/>
            <a:ext cx="412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인자 타입</a:t>
            </a:r>
            <a:r>
              <a:rPr lang="ko-KR" altLang="en-US" sz="2400" dirty="0">
                <a:latin typeface="+mn-ea"/>
              </a:rPr>
              <a:t>의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정보를 전달</a:t>
            </a:r>
            <a:endParaRPr 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2171355"/>
            <a:ext cx="720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Context :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“Milk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와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Kakao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로 만들어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.”</a:t>
            </a:r>
            <a:endParaRPr lang="en-US" sz="24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685324" y="4343167"/>
            <a:ext cx="2015762" cy="1591131"/>
            <a:chOff x="8685324" y="4343167"/>
            <a:chExt cx="2015762" cy="1591131"/>
          </a:xfrm>
        </p:grpSpPr>
        <p:sp>
          <p:nvSpPr>
            <p:cNvPr id="19" name="Oval 18"/>
            <p:cNvSpPr/>
            <p:nvPr/>
          </p:nvSpPr>
          <p:spPr>
            <a:xfrm>
              <a:off x="9530013" y="4343167"/>
              <a:ext cx="1171073" cy="46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9618243" y="5393425"/>
              <a:ext cx="994611" cy="5408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Right 20"/>
            <p:cNvSpPr/>
            <p:nvPr/>
          </p:nvSpPr>
          <p:spPr>
            <a:xfrm rot="9854982">
              <a:off x="8685324" y="4554232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/>
            <p:cNvSpPr/>
            <p:nvPr/>
          </p:nvSpPr>
          <p:spPr>
            <a:xfrm rot="1234213" flipH="1">
              <a:off x="8706854" y="5489642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53" y="3189360"/>
            <a:ext cx="7439779" cy="29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Factory</a:t>
            </a:r>
            <a:r>
              <a:rPr lang="ko-KR" altLang="en-US" dirty="0"/>
              <a:t>쪽 코드를 상상해보면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13" y="1642619"/>
            <a:ext cx="7298074" cy="43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7852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은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처럼 </a:t>
            </a:r>
            <a:r>
              <a:rPr lang="ko-KR" altLang="en-US" b="1" dirty="0">
                <a:latin typeface="+mn-ea"/>
              </a:rPr>
              <a:t>같은종류의 예외만</a:t>
            </a:r>
            <a:r>
              <a:rPr lang="ko-KR" altLang="en-US" dirty="0">
                <a:latin typeface="+mn-ea"/>
              </a:rPr>
              <a:t> 발생시켜야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</a:t>
            </a:r>
            <a:r>
              <a:rPr lang="en-US" altLang="ko-KR" sz="2800" dirty="0"/>
              <a:t>Exception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17"/>
          <a:stretch/>
        </p:blipFill>
        <p:spPr>
          <a:xfrm>
            <a:off x="914400" y="3508321"/>
            <a:ext cx="3687231" cy="1732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46" y="2977651"/>
            <a:ext cx="6728854" cy="25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 하위타입에서는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41797"/>
            <a:ext cx="8086983" cy="3639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6133" y="5646821"/>
            <a:ext cx="877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조건부로 발생하는 </a:t>
            </a:r>
            <a:r>
              <a:rPr lang="en-US" altLang="ko-KR" sz="2400" dirty="0">
                <a:hlinkClick r:id="rId4"/>
              </a:rPr>
              <a:t>runtime_error</a:t>
            </a:r>
            <a:r>
              <a:rPr lang="ko-KR" altLang="en-US" sz="2400" dirty="0"/>
              <a:t>가 존재하도록 작성되었다면</a:t>
            </a:r>
            <a:r>
              <a:rPr lang="en-US" altLang="ko-KR" sz="2400" dirty="0"/>
              <a:t>?</a:t>
            </a:r>
            <a:br>
              <a:rPr lang="en-US" altLang="ko-KR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22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</a:t>
            </a:r>
            <a:r>
              <a:rPr lang="ko-KR" altLang="en-US" dirty="0"/>
              <a:t>의 예시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722298"/>
            <a:ext cx="5807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상위타입의 예외에 대한 </a:t>
            </a:r>
            <a:r>
              <a:rPr lang="en-US" altLang="ko-KR" sz="2400" dirty="0">
                <a:latin typeface="+mn-ea"/>
              </a:rPr>
              <a:t>Handler</a:t>
            </a:r>
            <a:r>
              <a:rPr lang="ko-KR" altLang="en-US" sz="2400" dirty="0">
                <a:latin typeface="+mn-ea"/>
              </a:rPr>
              <a:t>들만 존재</a:t>
            </a:r>
            <a:r>
              <a:rPr lang="en-US" altLang="ko-KR" sz="2400" dirty="0">
                <a:latin typeface="+mn-ea"/>
              </a:rPr>
              <a:t>. 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br>
              <a:rPr lang="en-US" altLang="ko-KR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다른종류의 예외가 발생하면</a:t>
            </a:r>
            <a:r>
              <a:rPr lang="en-US" altLang="ko-KR" sz="2400" dirty="0">
                <a:latin typeface="+mn-ea"/>
              </a:rPr>
              <a:t>,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Handling</a:t>
            </a:r>
            <a:r>
              <a:rPr lang="ko-KR" altLang="en-US" sz="2400" dirty="0">
                <a:latin typeface="+mn-ea"/>
              </a:rPr>
              <a:t>이 불가능</a:t>
            </a:r>
            <a:r>
              <a:rPr lang="en-US" altLang="ko-KR" sz="2400" dirty="0">
                <a:latin typeface="+mn-ea"/>
              </a:rPr>
              <a:t>!</a:t>
            </a:r>
            <a:endParaRPr lang="en-US" sz="2400" dirty="0">
              <a:latin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76" y="2314622"/>
            <a:ext cx="5551172" cy="3790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3579" y="5037221"/>
            <a:ext cx="380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상위 타입에 맞춰서 예외정책을 구성해야 한다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884222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의 메서드 인수는 </a:t>
            </a:r>
            <a:r>
              <a:rPr lang="ko-KR" altLang="en-US" sz="2400" b="1" dirty="0"/>
              <a:t>반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41155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에 리턴 타입은 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은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SuperType</a:t>
            </a:r>
            <a:r>
              <a:rPr lang="ko-KR" altLang="en-US" sz="2400" dirty="0"/>
              <a:t>처럼 </a:t>
            </a:r>
            <a:r>
              <a:rPr lang="ko-KR" altLang="en-US" sz="2400" b="1" dirty="0"/>
              <a:t>같은종류의 예외만</a:t>
            </a:r>
            <a:r>
              <a:rPr lang="ko-KR" altLang="en-US" sz="2400" dirty="0"/>
              <a:t> 발생시켜야</a:t>
            </a:r>
            <a:r>
              <a:rPr lang="ko-KR" altLang="en-US" sz="2400" b="1" dirty="0"/>
              <a:t> </a:t>
            </a:r>
            <a:r>
              <a:rPr lang="ko-KR" altLang="en-US" sz="2400" dirty="0"/>
              <a:t>한다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95411" y="3197676"/>
            <a:ext cx="56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필요하면 타입 정보를 제공하라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382" y="5095361"/>
            <a:ext cx="759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예외는 상위타입 핸들러에 </a:t>
            </a:r>
            <a:r>
              <a:rPr lang="ko-KR" altLang="en-US" sz="2800" b="1">
                <a:solidFill>
                  <a:schemeClr val="tx2"/>
                </a:solidFill>
              </a:rPr>
              <a:t>맞춰서</a:t>
            </a:r>
            <a:r>
              <a:rPr lang="en-US" altLang="ko-KR" sz="2800" b="1" dirty="0">
                <a:solidFill>
                  <a:schemeClr val="tx2"/>
                </a:solidFill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</a:rPr>
              <a:t>발생시켜라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리스코프 치환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18" y="1697788"/>
            <a:ext cx="3355708" cy="4697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8674" y="2514586"/>
            <a:ext cx="6384759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i="1" dirty="0">
                <a:latin typeface="+mn-ea"/>
              </a:rPr>
              <a:t>“</a:t>
            </a:r>
            <a:r>
              <a:rPr lang="en-US" sz="2800" i="1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가 </a:t>
            </a:r>
            <a:r>
              <a:rPr lang="en-US" altLang="ko-KR" sz="2800" i="1" dirty="0">
                <a:solidFill>
                  <a:schemeClr val="accent6"/>
                </a:solidFill>
                <a:latin typeface="+mn-ea"/>
              </a:rPr>
              <a:t>T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의 서브타입이면 </a:t>
            </a:r>
            <a:r>
              <a:rPr lang="en-US" altLang="ko-KR" sz="2400" i="1" dirty="0">
                <a:latin typeface="+mn-ea"/>
              </a:rPr>
              <a:t>T </a:t>
            </a:r>
            <a:r>
              <a:rPr lang="ko-KR" altLang="en-US" sz="2400" i="1" dirty="0">
                <a:latin typeface="+mn-ea"/>
              </a:rPr>
              <a:t>타입의 객체는 </a:t>
            </a:r>
            <a:br>
              <a:rPr lang="en-US" altLang="ko-KR" sz="2400" i="1" dirty="0">
                <a:latin typeface="+mn-ea"/>
              </a:rPr>
            </a:br>
            <a:r>
              <a:rPr lang="ko-KR" altLang="en-US" sz="2400" i="1" dirty="0">
                <a:latin typeface="+mn-ea"/>
              </a:rPr>
              <a:t>프로그램 실행에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400" i="1" dirty="0">
                <a:latin typeface="+mn-ea"/>
              </a:rPr>
              <a:t>S</a:t>
            </a:r>
            <a:r>
              <a:rPr lang="ko-KR" altLang="en-US" sz="2400" i="1" dirty="0">
                <a:latin typeface="+mn-ea"/>
              </a:rPr>
              <a:t>타입의 객체로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400" i="1" dirty="0">
                <a:latin typeface="+mn-ea"/>
              </a:rPr>
              <a:t>.”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000" i="1" dirty="0">
                <a:latin typeface="+mn-ea"/>
              </a:rPr>
              <a:t>-</a:t>
            </a:r>
            <a:r>
              <a:rPr lang="ko-KR" altLang="en-US" sz="2000" i="1" dirty="0">
                <a:latin typeface="+mn-ea"/>
              </a:rPr>
              <a:t>바바라 리스코프</a:t>
            </a:r>
            <a:endParaRPr lang="en-US" sz="2400" i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8674" y="5935579"/>
            <a:ext cx="19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영문 위키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4400" y="1552575"/>
            <a:ext cx="7656242" cy="29859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/>
          <p:cNvSpPr/>
          <p:nvPr/>
        </p:nvSpPr>
        <p:spPr>
          <a:xfrm rot="1321321">
            <a:off x="3773594" y="4814724"/>
            <a:ext cx="1343650" cy="24603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Core Guideline?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3" y="4754866"/>
            <a:ext cx="5052482" cy="1142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10" r="2660"/>
          <a:stretch/>
        </p:blipFill>
        <p:spPr>
          <a:xfrm>
            <a:off x="1026695" y="2095404"/>
            <a:ext cx="10583274" cy="2132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76570" y="4484356"/>
            <a:ext cx="113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117" y="4484356"/>
            <a:ext cx="2326106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가이드라인 링크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몇가지 원칙들이 있는데</a:t>
            </a:r>
            <a:r>
              <a:rPr lang="en-US" altLang="ko-KR" dirty="0">
                <a:latin typeface="+mn-ea"/>
              </a:rPr>
              <a:t>…</a:t>
            </a:r>
            <a:br>
              <a:rPr lang="en-US" sz="3200" dirty="0">
                <a:solidFill>
                  <a:schemeClr val="accent6"/>
                </a:solidFill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S</a:t>
            </a:r>
            <a:r>
              <a:rPr lang="en-US" sz="2400" dirty="0">
                <a:latin typeface="+mn-ea"/>
              </a:rPr>
              <a:t>ingle Responsibility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O</a:t>
            </a:r>
            <a:r>
              <a:rPr lang="en-US" sz="2400" dirty="0">
                <a:latin typeface="+mn-ea"/>
              </a:rPr>
              <a:t>pen/Close Principle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L</a:t>
            </a:r>
            <a:r>
              <a:rPr lang="en-US" sz="2400" dirty="0">
                <a:latin typeface="+mn-ea"/>
              </a:rPr>
              <a:t>iskov Substitution Principle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I</a:t>
            </a:r>
            <a:r>
              <a:rPr lang="en-US" sz="2400" dirty="0">
                <a:latin typeface="+mn-ea"/>
              </a:rPr>
              <a:t>nterface Segregation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D</a:t>
            </a:r>
            <a:r>
              <a:rPr lang="en-US" sz="2400" dirty="0">
                <a:latin typeface="+mn-ea"/>
              </a:rPr>
              <a:t>ependency Injection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</a:t>
            </a:r>
            <a:r>
              <a:rPr lang="ko-KR" altLang="en-US" dirty="0"/>
              <a:t>라는게 있다던데</a:t>
            </a:r>
            <a:r>
              <a:rPr lang="en-US" altLang="ko-KR" dirty="0"/>
              <a:t>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리스코프 치환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인터페이스 분리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의존성 주입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</a:t>
            </a:r>
            <a:r>
              <a:rPr lang="ko-KR" altLang="en-US" dirty="0"/>
              <a:t>라는게 있다던데</a:t>
            </a:r>
            <a:r>
              <a:rPr lang="en-US" altLang="ko-KR" dirty="0"/>
              <a:t>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ko-KR" altLang="en-US" dirty="0"/>
              <a:t>의 원칙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Liskov Substitution Principle</a:t>
            </a:r>
          </a:p>
        </p:txBody>
      </p:sp>
    </p:spTree>
    <p:extLst>
      <p:ext uri="{BB962C8B-B14F-4D97-AF65-F5344CB8AC3E}">
        <p14:creationId xmlns:p14="http://schemas.microsoft.com/office/powerpoint/2010/main" val="121674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리스코프 치환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18" y="1697788"/>
            <a:ext cx="3355708" cy="4697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8674" y="2514586"/>
            <a:ext cx="6384759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i="1" dirty="0">
                <a:latin typeface="+mn-ea"/>
              </a:rPr>
              <a:t>“</a:t>
            </a:r>
            <a:r>
              <a:rPr lang="en-US" sz="2800" i="1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가 </a:t>
            </a:r>
            <a:r>
              <a:rPr lang="en-US" altLang="ko-KR" sz="2800" i="1" dirty="0">
                <a:solidFill>
                  <a:schemeClr val="accent6"/>
                </a:solidFill>
                <a:latin typeface="+mn-ea"/>
              </a:rPr>
              <a:t>T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의 서브타입이면 </a:t>
            </a:r>
            <a:r>
              <a:rPr lang="en-US" altLang="ko-KR" sz="2400" i="1" dirty="0">
                <a:latin typeface="+mn-ea"/>
              </a:rPr>
              <a:t>T </a:t>
            </a:r>
            <a:r>
              <a:rPr lang="ko-KR" altLang="en-US" sz="2400" i="1" dirty="0">
                <a:latin typeface="+mn-ea"/>
              </a:rPr>
              <a:t>타입의 객체는 </a:t>
            </a:r>
            <a:br>
              <a:rPr lang="en-US" altLang="ko-KR" sz="2400" i="1" dirty="0">
                <a:latin typeface="+mn-ea"/>
              </a:rPr>
            </a:br>
            <a:r>
              <a:rPr lang="ko-KR" altLang="en-US" sz="2400" i="1" dirty="0">
                <a:latin typeface="+mn-ea"/>
              </a:rPr>
              <a:t>프로그램 실행에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400" i="1" dirty="0">
                <a:latin typeface="+mn-ea"/>
              </a:rPr>
              <a:t>S</a:t>
            </a:r>
            <a:r>
              <a:rPr lang="ko-KR" altLang="en-US" sz="2400" i="1" dirty="0">
                <a:latin typeface="+mn-ea"/>
              </a:rPr>
              <a:t>타입의 객체로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400" i="1" dirty="0">
                <a:latin typeface="+mn-ea"/>
              </a:rPr>
              <a:t>.”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000" i="1" dirty="0">
                <a:latin typeface="+mn-ea"/>
              </a:rPr>
              <a:t>-</a:t>
            </a:r>
            <a:r>
              <a:rPr lang="ko-KR" altLang="en-US" sz="2000" i="1" dirty="0">
                <a:latin typeface="+mn-ea"/>
              </a:rPr>
              <a:t>바바라 리스코프</a:t>
            </a:r>
            <a:endParaRPr lang="en-US" sz="2400" i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8674" y="5935579"/>
            <a:ext cx="19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영문 위키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뭐</a:t>
            </a:r>
            <a:r>
              <a:rPr lang="en-US" altLang="ko-KR" dirty="0"/>
              <a:t>…</a:t>
            </a:r>
            <a:r>
              <a:rPr lang="ko-KR" altLang="en-US" dirty="0"/>
              <a:t>라고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79" y="1860417"/>
            <a:ext cx="6689141" cy="39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1664</Words>
  <Application>Microsoft Office PowerPoint</Application>
  <PresentationFormat>Widescreen</PresentationFormat>
  <Paragraphs>422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NanumGothic</vt:lpstr>
      <vt:lpstr>Arial</vt:lpstr>
      <vt:lpstr>맑은 고딕</vt:lpstr>
      <vt:lpstr>D2Coding</vt:lpstr>
      <vt:lpstr>Office Theme</vt:lpstr>
      <vt:lpstr>Design  Pattern with</vt:lpstr>
      <vt:lpstr>참고 자료</vt:lpstr>
      <vt:lpstr>타입 설계의 어려움</vt:lpstr>
      <vt:lpstr>C++ Core Guideline?</vt:lpstr>
      <vt:lpstr>SOLID 라는게 있다던데…?</vt:lpstr>
      <vt:lpstr>SOLID 라는게 있다던데…?</vt:lpstr>
      <vt:lpstr>L의 원칙</vt:lpstr>
      <vt:lpstr>리스코프 치환 원칙</vt:lpstr>
      <vt:lpstr>뭐…라고?</vt:lpstr>
      <vt:lpstr>3 요소</vt:lpstr>
      <vt:lpstr>그냥 쓰긴 뭣하고…</vt:lpstr>
      <vt:lpstr>계약 규칙</vt:lpstr>
      <vt:lpstr>계약 규칙 Type Contract</vt:lpstr>
      <vt:lpstr>사전조건/사후조건</vt:lpstr>
      <vt:lpstr>Context를 위한 계약</vt:lpstr>
      <vt:lpstr>불변조건(Invariant)</vt:lpstr>
      <vt:lpstr>어떤 Vector의 불변조건</vt:lpstr>
      <vt:lpstr>어떤 Vector의 불변조건</vt:lpstr>
      <vt:lpstr>Client입장에선 다 똑같아야 한다</vt:lpstr>
      <vt:lpstr>계약 규칙 Type Contract</vt:lpstr>
      <vt:lpstr>가변성 규칙</vt:lpstr>
      <vt:lpstr>가변성 규칙 Type Variance</vt:lpstr>
      <vt:lpstr>객체지향 + 템플릿</vt:lpstr>
      <vt:lpstr>왜 템플릿이 필요한가?</vt:lpstr>
      <vt:lpstr>OOP의 한계</vt:lpstr>
      <vt:lpstr>SubType을 쓰고 싶은데…</vt:lpstr>
      <vt:lpstr>SubType을 알고 있는데…</vt:lpstr>
      <vt:lpstr>공변성/반-공변성</vt:lpstr>
      <vt:lpstr>함수의 시그니처 Signature</vt:lpstr>
      <vt:lpstr>공변성 Covariance</vt:lpstr>
      <vt:lpstr>Choco를 만드는 코드는?</vt:lpstr>
      <vt:lpstr>반-공변성 Contra-variance</vt:lpstr>
      <vt:lpstr>Factory쪽 코드를 상상해보면…</vt:lpstr>
      <vt:lpstr>예외처리 Exception Handling</vt:lpstr>
      <vt:lpstr>그런데 하위타입에서는…</vt:lpstr>
      <vt:lpstr>Client Code의 예시</vt:lpstr>
      <vt:lpstr>가변성 규칙 Type Variance</vt:lpstr>
      <vt:lpstr>리스코프 치환 원칙</vt:lpstr>
      <vt:lpstr>3 요소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317</cp:revision>
  <dcterms:created xsi:type="dcterms:W3CDTF">2016-03-18T08:01:28Z</dcterms:created>
  <dcterms:modified xsi:type="dcterms:W3CDTF">2016-09-07T16:58:35Z</dcterms:modified>
  <cp:category>Technical</cp:category>
  <dc:language>English; Korean; C++;</dc:language>
</cp:coreProperties>
</file>